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1"/>
  </p:notesMasterIdLst>
  <p:sldIdLst>
    <p:sldId id="256" r:id="rId2"/>
    <p:sldId id="379" r:id="rId3"/>
    <p:sldId id="380" r:id="rId4"/>
    <p:sldId id="381" r:id="rId5"/>
    <p:sldId id="383" r:id="rId6"/>
    <p:sldId id="382" r:id="rId7"/>
    <p:sldId id="386" r:id="rId8"/>
    <p:sldId id="388" r:id="rId9"/>
    <p:sldId id="387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78" r:id="rId20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Myriad Pro Black" panose="020B0803030403020204" charset="0"/>
      <p:bold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FFE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138" autoAdjust="0"/>
  </p:normalViewPr>
  <p:slideViewPr>
    <p:cSldViewPr>
      <p:cViewPr varScale="1">
        <p:scale>
          <a:sx n="105" d="100"/>
          <a:sy n="105" d="100"/>
        </p:scale>
        <p:origin x="79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0C1F-0032-431C-8FAB-96526BBF0541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DA95A-3894-4F42-9E15-06A957E1C8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3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80B42-CB56-4231-917F-0582880B1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CBDBB2-2762-423F-9143-D4FAE4CA6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1A922D-FECB-4C46-9416-54F993BF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72183D-7F9D-481C-A37A-766ADFA2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E56536-7B7C-477E-93C1-57DA6C92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06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1E11D-304E-4B0F-A143-D7028947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21CE2F-D784-49D9-AC9A-6F0199B68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D7F110-CE69-4536-A1BB-88D82B55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B67444-0405-4EED-B4E0-9231DDC4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CA293B-3A9C-471C-AAB2-3B94BDD9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33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E29A4E-7D71-44D1-9720-ECAD02CA2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B7A244-A842-4003-AC06-75CB53F5B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87945A-C983-400D-96A2-7CD287C2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6CE6C-E323-442F-945C-6CF8619C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88793D-A1C2-40D3-ACC7-6BE2D076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718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903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DA99A-8BA3-4679-B596-ECFE5D98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401918-47ED-478D-BC39-7856830A4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2B6D8A-373B-4499-A5C5-FA5307BB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94A2F7-D4F4-474F-A5A6-59E61DAA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1C5CB-E47C-4D39-B2A5-F17A5BFD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97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3F54D-ACC7-4543-BD8C-6C6B162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990AE6-913C-4DFE-9ECC-9107142A3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B33DAF-FC9C-4442-9D2E-4D86C5B4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6FFDD1-3962-4E76-A468-D36FA330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AEE231-7D63-44F6-91C5-339E3A0E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6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2B728-7FD1-440B-8BBF-C4FF5048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DD71A-35E2-4BAB-9C4E-54A0F2A9A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8D183C-2281-4D56-BC51-78774278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2021F5-353A-4831-973A-BBF3F30C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B87D2E-CF2D-43E6-8970-F26D280A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B40871-350F-47D6-9A8C-8C3F86A5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7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3A155-D1E5-43B4-B6BE-77E895C1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B943DA-9095-47DF-BAC7-E390941C5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14B157-A408-4712-A8E2-1AB47C513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F5B231-35C3-4CA7-833F-568BC4982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D3EB82-897E-427A-AC91-0EE246327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84B43F5-D31A-41F6-B1E1-FB957CC7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0E0CDA-2C32-4F70-B1F8-31AEC1CC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CE585B-E7B3-4B08-B4EC-83474474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819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CEFB0-9829-4903-8443-AD63070F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034D05-3AB1-4EBC-A5FE-CC8848D5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518A42-99C5-45D4-9DD8-668FAF6C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AA8747-F4F9-4A09-A08D-6B925168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37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3F9E126-2108-4CA8-B754-6B036478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6EFA885-B78D-4D7E-BBC4-43AC3D5B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271934-5485-418A-A89F-49CC5DA8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24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7759C-09D6-4B4D-B556-FEF5C3C3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4467C5-F215-4959-9D45-10560C9E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BE8C84-D43B-4850-8CE6-9317DFD66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03C4D0-CAE1-4753-9A0A-11D1F7DE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83E052-26AC-4168-B1BE-DF143C20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1D932C-1C15-4936-9433-B429F194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39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C5E8B-C95F-4DF8-933A-B291C3CD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919786-0903-4D6F-AABE-61513A9D9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E7B68F-D82D-4377-8965-A84A64541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E41519-968E-455E-946E-7F0DE181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680861-C472-424B-9B1C-392BEF91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2F11CA-2D93-411E-A198-7BCEB4DC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37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5FD64-4180-4703-A3B7-674EC0ED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705461-F86C-478A-A955-E48DEE9D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3CF418-522E-49E2-87B5-4B34130DC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C21997-A970-467A-A0A4-0C5DE6C67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DE5460-CABF-4DC7-9F8E-859794ED6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8205"/>
            <a:ext cx="3352800" cy="1054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057" y="2056180"/>
            <a:ext cx="5486400" cy="173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6600" dirty="0">
                <a:solidFill>
                  <a:schemeClr val="bg1"/>
                </a:solidFill>
                <a:latin typeface="Myriad Pro Black" panose="020B0803030403020204" pitchFamily="34" charset="0"/>
              </a:rPr>
              <a:t>НАЗВАНИЕ </a:t>
            </a:r>
            <a:br>
              <a:rPr lang="ru-RU" sz="6600" dirty="0">
                <a:solidFill>
                  <a:schemeClr val="bg1"/>
                </a:solidFill>
                <a:latin typeface="Myriad Pro Black" panose="020B0803030403020204" pitchFamily="34" charset="0"/>
              </a:rPr>
            </a:br>
            <a:r>
              <a:rPr lang="ru-RU" sz="6600" dirty="0">
                <a:solidFill>
                  <a:schemeClr val="bg1"/>
                </a:solidFill>
                <a:latin typeface="Myriad Pro Black" panose="020B0803030403020204" pitchFamily="34" charset="0"/>
              </a:rPr>
              <a:t>ДОКЛАДА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056" y="4183618"/>
            <a:ext cx="423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yriad Pro Black" panose="020B0803030403020204" pitchFamily="34" charset="0"/>
              </a:rPr>
              <a:t>ДОКЛАДЧИК</a:t>
            </a:r>
            <a:r>
              <a:rPr lang="en-US" dirty="0">
                <a:solidFill>
                  <a:schemeClr val="bg1"/>
                </a:solidFill>
                <a:latin typeface="Myriad Pro Black" panose="020B0803030403020204" pitchFamily="34" charset="0"/>
              </a:rPr>
              <a:t>:</a:t>
            </a:r>
            <a:endParaRPr lang="ru-RU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pic>
        <p:nvPicPr>
          <p:cNvPr id="7" name="Google Shape;89;p13">
            <a:extLst>
              <a:ext uri="{FF2B5EF4-FFF2-40B4-BE49-F238E27FC236}">
                <a16:creationId xmlns:a16="http://schemas.microsoft.com/office/drawing/2014/main" id="{CAE39726-4A6B-49AB-A1D2-BB12B020E7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050"/>
            <a:ext cx="91440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2;p13">
            <a:extLst>
              <a:ext uri="{FF2B5EF4-FFF2-40B4-BE49-F238E27FC236}">
                <a16:creationId xmlns:a16="http://schemas.microsoft.com/office/drawing/2014/main" id="{EFE11499-46B0-4182-B48C-573E7C7482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200" y="209550"/>
            <a:ext cx="2119130" cy="582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555692F4-C2E0-46C9-9032-2B30BC647976}"/>
              </a:ext>
            </a:extLst>
          </p:cNvPr>
          <p:cNvSpPr txBox="1"/>
          <p:nvPr/>
        </p:nvSpPr>
        <p:spPr>
          <a:xfrm>
            <a:off x="0" y="606683"/>
            <a:ext cx="9144000" cy="2392963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 algn="ctr"/>
            <a:r>
              <a:rPr lang="ru-RU" sz="40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</a:p>
          <a:p>
            <a:pPr marR="5080" algn="ctr"/>
            <a:r>
              <a:rPr lang="ru-RU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</a:t>
            </a:r>
          </a:p>
          <a:p>
            <a:pPr marR="5080" algn="ctr"/>
            <a:r>
              <a:rPr lang="ru-RU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«Алгоритмизация и программирование»</a:t>
            </a:r>
            <a:br>
              <a:rPr lang="ru-RU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080" algn="ctr"/>
            <a:endParaRPr lang="ru-RU" sz="2000" dirty="0">
              <a:solidFill>
                <a:schemeClr val="tx2">
                  <a:lumMod val="40000"/>
                  <a:lumOff val="60000"/>
                </a:schemeClr>
              </a:solidFill>
              <a:latin typeface="Myriad Pro Black" panose="020B0803030403020204" pitchFamily="34" charset="0"/>
              <a:cs typeface="Calibri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6E22DD0-4D3C-4A3A-B36A-D123545C02FC}"/>
              </a:ext>
            </a:extLst>
          </p:cNvPr>
          <p:cNvSpPr txBox="1"/>
          <p:nvPr/>
        </p:nvSpPr>
        <p:spPr>
          <a:xfrm>
            <a:off x="5679743" y="3755961"/>
            <a:ext cx="3464257" cy="1254189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Исполнитель: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ст.гр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ИС/б-20-1-о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R="5080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Бугаенко Д.В.</a:t>
            </a:r>
          </a:p>
          <a:p>
            <a:pPr marR="5080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Сметанина Т</a:t>
            </a:r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.И. 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DD108D-2A9F-42D6-B3D7-453878EA013B}"/>
              </a:ext>
            </a:extLst>
          </p:cNvPr>
          <p:cNvSpPr txBox="1"/>
          <p:nvPr/>
        </p:nvSpPr>
        <p:spPr>
          <a:xfrm>
            <a:off x="457200" y="2419350"/>
            <a:ext cx="8305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«Программа обработки данных о потреблении продуктов животными зоопарка»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533400" y="1016734"/>
            <a:ext cx="8154664" cy="170456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же пользователю нужно добавить свои данные, ему необходимо выбрать в меню «Добавление записи» и нажать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переместиться в режим добавления записи. После ввода всех данных – программа выведет полученный элемент на экран.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BBD5E0-3BB6-4F50-AEE4-37C711400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936" y="2721303"/>
            <a:ext cx="2955980" cy="23470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906D3D-84A9-4E9D-807E-F4E174C20E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774"/>
          <a:stretch/>
        </p:blipFill>
        <p:spPr bwMode="auto">
          <a:xfrm>
            <a:off x="3834509" y="3347989"/>
            <a:ext cx="5137664" cy="9001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759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533400" y="1123076"/>
            <a:ext cx="8154664" cy="128907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удаления элемента необходимо выбрать в меню пункт «Удаление записи». Далее пользователю будет доступно два варианта – удаление всего списка или конкретного элемента. В случае выбора второго – необходимо ввести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26BBDE-6F97-47C2-B8F6-E2CE09653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63" b="82762"/>
          <a:stretch/>
        </p:blipFill>
        <p:spPr bwMode="auto">
          <a:xfrm>
            <a:off x="591689" y="2508156"/>
            <a:ext cx="3739515" cy="1149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A70FBB-FA2A-4B77-A846-56F86340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680"/>
          <a:stretch/>
        </p:blipFill>
        <p:spPr bwMode="auto">
          <a:xfrm>
            <a:off x="2955416" y="3753515"/>
            <a:ext cx="5883784" cy="1238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226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533400" y="1016734"/>
            <a:ext cx="8154664" cy="170456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корректировки элемента нужно выбрать в меню пункт «Редактирование записи». Далее программа лишь попросит ввести необходимые данные для корректировки , а именно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элемента. После пользователь сможет выбрать поле для изменения. После изменения – элемент будет выведен на экран.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73E911-E8DF-415D-B99C-DFAA12A1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220"/>
          <a:stretch/>
        </p:blipFill>
        <p:spPr bwMode="auto">
          <a:xfrm>
            <a:off x="381000" y="3028950"/>
            <a:ext cx="8645929" cy="1487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362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533400" y="1016734"/>
            <a:ext cx="8154664" cy="128907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сортировки списка – пользователю необходимо выбрать в меню пункт «Сортировка списка». Сортировка происходит по возрастанию или убыванию, по любому из восьми полей.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347D26-FF6C-46F5-BED7-667DD7B01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244" b="85994"/>
          <a:stretch/>
        </p:blipFill>
        <p:spPr bwMode="auto">
          <a:xfrm>
            <a:off x="566719" y="2781300"/>
            <a:ext cx="3071495" cy="1038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DAF489-D68E-4371-839D-30A405AE7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685" b="74297"/>
          <a:stretch/>
        </p:blipFill>
        <p:spPr bwMode="auto">
          <a:xfrm>
            <a:off x="5334000" y="2800350"/>
            <a:ext cx="2995930" cy="1558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0332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533400" y="1016734"/>
            <a:ext cx="8154664" cy="129439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чтобы сохранить данные нужно выбрать в меню программы соответствующий пункт. Далее ввести имя сохраняемого файла и выбрать расширение из двух представленных.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9AF983-1B35-4B28-9771-7332CA82D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7510" y="3810951"/>
            <a:ext cx="4004347" cy="13325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5D1BD4-9385-465C-BC0A-79FF9F0E8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22" y="2673830"/>
            <a:ext cx="4240692" cy="9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3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ABBBA-7D87-49C4-8FC9-80A654D09B86}"/>
              </a:ext>
            </a:extLst>
          </p:cNvPr>
          <p:cNvSpPr txBox="1"/>
          <p:nvPr/>
        </p:nvSpPr>
        <p:spPr>
          <a:xfrm>
            <a:off x="517303" y="1040973"/>
            <a:ext cx="8154664" cy="128907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поиска элемента – пользователю необходимо выбрать в меню пункт «Поиск записи». Поиск происходит по любому из восьми полей. В результате на экран будут выведены все найденные по запросу элементы.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0100BF-773B-4E5C-B022-A18D1D6D5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108"/>
          <a:stretch/>
        </p:blipFill>
        <p:spPr bwMode="auto">
          <a:xfrm>
            <a:off x="864853" y="2901860"/>
            <a:ext cx="7705538" cy="14923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557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ABBBA-7D87-49C4-8FC9-80A654D09B86}"/>
              </a:ext>
            </a:extLst>
          </p:cNvPr>
          <p:cNvSpPr txBox="1"/>
          <p:nvPr/>
        </p:nvSpPr>
        <p:spPr>
          <a:xfrm>
            <a:off x="517303" y="1040973"/>
            <a:ext cx="8154664" cy="87357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по варианту подсчитывает вес и стоимость употреблённых продуктов за выбранный временной промежуток всеми видами пород животных.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D8319C-A402-4E24-9DE9-D33247D1A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98" b="45029"/>
          <a:stretch/>
        </p:blipFill>
        <p:spPr bwMode="auto">
          <a:xfrm>
            <a:off x="2452462" y="2215525"/>
            <a:ext cx="4284345" cy="2874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5398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0" y="-2085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302521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207955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ABBBA-7D87-49C4-8FC9-80A654D09B86}"/>
              </a:ext>
            </a:extLst>
          </p:cNvPr>
          <p:cNvSpPr txBox="1"/>
          <p:nvPr/>
        </p:nvSpPr>
        <p:spPr>
          <a:xfrm>
            <a:off x="517303" y="905344"/>
            <a:ext cx="8154664" cy="8788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записывает данные в текстовый файл, название которого введено пользователем.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7361DE-CF13-4B30-8A94-302A31A362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405"/>
          <a:stretch/>
        </p:blipFill>
        <p:spPr bwMode="auto">
          <a:xfrm>
            <a:off x="3565935" y="1694292"/>
            <a:ext cx="2057400" cy="3329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397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ABBBA-7D87-49C4-8FC9-80A654D09B86}"/>
              </a:ext>
            </a:extLst>
          </p:cNvPr>
          <p:cNvSpPr txBox="1"/>
          <p:nvPr/>
        </p:nvSpPr>
        <p:spPr>
          <a:xfrm>
            <a:off x="517303" y="1040973"/>
            <a:ext cx="8154664" cy="357174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курсового проекта достигнута.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Поставленные задачи решены. Была проведена разработка модульной программы на этапе проектирования, декомпиляции задачи и разбиение на функции, составлены структурные схемы алгоритмов, написана программа на языке С++, организующая все требуемые возможности.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Готовый программный продукт может применяться  в зоопарках и заповедниках. Его использование не требует специальных навыков, достаточно владения компьютера на базовом уровне.</a:t>
            </a:r>
          </a:p>
        </p:txBody>
      </p:sp>
    </p:spTree>
    <p:extLst>
      <p:ext uri="{BB962C8B-B14F-4D97-AF65-F5344CB8AC3E}">
        <p14:creationId xmlns:p14="http://schemas.microsoft.com/office/powerpoint/2010/main" val="1606914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198" y="-5563"/>
            <a:ext cx="9141802" cy="51490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F7FFEFE-0C03-4CDE-B9DB-A0A50F8C64AB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-1295400" y="-19050"/>
            <a:ext cx="8610600" cy="5199689"/>
          </a:xfrm>
          <a:prstGeom prst="parallelogram">
            <a:avLst/>
          </a:prstGeom>
          <a:noFill/>
        </p:spPr>
      </p:pic>
      <p:sp>
        <p:nvSpPr>
          <p:cNvPr id="11" name="object 3"/>
          <p:cNvSpPr txBox="1"/>
          <p:nvPr/>
        </p:nvSpPr>
        <p:spPr>
          <a:xfrm>
            <a:off x="838200" y="1524630"/>
            <a:ext cx="7543800" cy="1754776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>
              <a:lnSpc>
                <a:spcPct val="70000"/>
              </a:lnSpc>
            </a:pP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СПАСИБО</a:t>
            </a:r>
            <a:b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</a:b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3387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961"/>
            <a:ext cx="9143980" cy="51425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BAC58-4338-430E-9A3E-B61CF8ED389A}"/>
              </a:ext>
            </a:extLst>
          </p:cNvPr>
          <p:cNvSpPr txBox="1"/>
          <p:nvPr/>
        </p:nvSpPr>
        <p:spPr>
          <a:xfrm>
            <a:off x="535145" y="1733550"/>
            <a:ext cx="82761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программы, предоставляющей удобный интерфейс для работы со списком информации о животных: подсчёт веса и стоимости ,употреблённых животными продуктов, за определённый временной промежуток.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5944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961"/>
            <a:ext cx="9143980" cy="51425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609600" y="1494294"/>
            <a:ext cx="82761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продукт будет востребован сотрудниками зоопарков, зверинцев и заповедников.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Также, программа позволяет оптимизировать использование времени на ведение документации, что, в конечном счете, должно приводить к повышению общей эффективности сотрудников.</a:t>
            </a:r>
          </a:p>
        </p:txBody>
      </p:sp>
    </p:spTree>
    <p:extLst>
      <p:ext uri="{BB962C8B-B14F-4D97-AF65-F5344CB8AC3E}">
        <p14:creationId xmlns:p14="http://schemas.microsoft.com/office/powerpoint/2010/main" val="179182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961"/>
            <a:ext cx="9143980" cy="51425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 выбора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535145" y="1019235"/>
            <a:ext cx="8276134" cy="437042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написания программы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 отобран язык С++  из предложенных как наиболее универсальный язык с удобной средой разработки MS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2022. Основной причиной выбора среды Visual Studio для создания данного программного продукта была исключительно высокая простота и скорость разработки прикладных решений.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структуры данных, в который будет храниться информация о животных, был выбран двусвязный линейный список. Этот выбор аргументирован тем, что в данной программе приоритетнее минимизировать затраты, а выигрыш от быстроты поиска как, к примеру, при использовании бинарных деревьев, не имеет особой важности.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87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961"/>
            <a:ext cx="9143980" cy="51425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609600" y="1019235"/>
            <a:ext cx="8276134" cy="430887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данных о животном</a:t>
            </a:r>
          </a:p>
          <a:p>
            <a:pPr algn="just"/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zoo</a:t>
            </a:r>
            <a:endParaRPr lang="ru-RU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cage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n_n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],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specie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n_s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],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n_a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],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p_type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n_p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],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n_d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p_weight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p_money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zoo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zoo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prev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72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961"/>
            <a:ext cx="9143980" cy="51425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всех функций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381000" y="1123950"/>
            <a:ext cx="8276134" cy="369331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данных из текстового (бинарного файла)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списка в  текстовый (бинарный) файл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Очистка данных (удаление всех элементов)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Сортировка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элемента из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Подсчёт общих веса и стоимости продуктов , употреблённых животными.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Выход из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95040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533400" y="1016734"/>
            <a:ext cx="8154664" cy="163121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запуска программы на экране появляется меню.  Из которого можно перейти в подраздел о программе или в главное меню для работы с данными. Переход между меню осуществляется при помощи стрелочек. Выбор пункта меню происходит по нажатию клавиши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CA1E3E-0B0D-4440-B4B2-982C4D878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46" b="79132"/>
          <a:stretch/>
        </p:blipFill>
        <p:spPr bwMode="auto">
          <a:xfrm>
            <a:off x="2209800" y="2800350"/>
            <a:ext cx="4603115" cy="152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601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533400" y="971550"/>
            <a:ext cx="8154664" cy="101566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списка реализован при помощи функции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getch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Для перехода между страницами нужно нажать клавиши «Влево» или «Вправо». Чтобы выйти в главное меню – необходимо нажать клавишу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ESC.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62B6DA-9E95-4238-99E2-7F166E10F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00" y="2201354"/>
            <a:ext cx="4752658" cy="26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5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26">
            <a:extLst>
              <a:ext uri="{FF2B5EF4-FFF2-40B4-BE49-F238E27FC236}">
                <a16:creationId xmlns:a16="http://schemas.microsoft.com/office/drawing/2014/main" id="{EEA8DC02-1B41-4EA0-9B7C-944B61D50F93}"/>
              </a:ext>
            </a:extLst>
          </p:cNvPr>
          <p:cNvPicPr preferRelativeResize="0"/>
          <p:nvPr/>
        </p:nvPicPr>
        <p:blipFill rotWithShape="1">
          <a:blip r:embed="rId2"/>
          <a:srcRect t="17624" b="1164"/>
          <a:stretch/>
        </p:blipFill>
        <p:spPr>
          <a:xfrm>
            <a:off x="20" y="-56189"/>
            <a:ext cx="9143980" cy="5447339"/>
          </a:xfrm>
          <a:prstGeom prst="rect">
            <a:avLst/>
          </a:prstGeom>
          <a:noFill/>
        </p:spPr>
      </p:pic>
      <p:pic>
        <p:nvPicPr>
          <p:cNvPr id="5" name="Google Shape;92;p13">
            <a:extLst>
              <a:ext uri="{FF2B5EF4-FFF2-40B4-BE49-F238E27FC236}">
                <a16:creationId xmlns:a16="http://schemas.microsoft.com/office/drawing/2014/main" id="{605E2CCE-4C05-41B9-83F6-DFFF61FC3A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438150"/>
            <a:ext cx="1600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D90DB-0249-48CB-B40D-35006DBF83E0}"/>
              </a:ext>
            </a:extLst>
          </p:cNvPr>
          <p:cNvSpPr txBox="1"/>
          <p:nvPr/>
        </p:nvSpPr>
        <p:spPr>
          <a:xfrm>
            <a:off x="555403" y="343584"/>
            <a:ext cx="612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выполнения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C7E1E-8F8D-43DF-B8E4-AEF6F542EF81}"/>
              </a:ext>
            </a:extLst>
          </p:cNvPr>
          <p:cNvSpPr txBox="1"/>
          <p:nvPr/>
        </p:nvSpPr>
        <p:spPr>
          <a:xfrm>
            <a:off x="533400" y="1016734"/>
            <a:ext cx="8154664" cy="212006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Считывая данные в программу из файла при некорректном вводе пользователю, сообщат об ошибке и данные не сохранятся. Расширение файла определит сама программа после выбора расширения файла. Иначе пользователю предложат добавить данные к списку или создать новый список и перейти в меню для работы с данными.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3CB86B-9AC6-47FA-B001-A9D3BC71B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031" y="3356169"/>
            <a:ext cx="4170383" cy="15015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810D10-3C10-4A72-8697-D1A6C0F95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36" y="3486150"/>
            <a:ext cx="3376562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006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805</Words>
  <Application>Microsoft Office PowerPoint</Application>
  <PresentationFormat>Экран (16:9)</PresentationFormat>
  <Paragraphs>77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Myriad Pro Black</vt:lpstr>
      <vt:lpstr>Arial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Даниил Бугаенко</cp:lastModifiedBy>
  <cp:revision>139</cp:revision>
  <dcterms:created xsi:type="dcterms:W3CDTF">2021-03-12T05:54:09Z</dcterms:created>
  <dcterms:modified xsi:type="dcterms:W3CDTF">2021-12-27T20:18:06Z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